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9" r:id="rId4"/>
    <p:sldId id="260" r:id="rId5"/>
    <p:sldId id="261" r:id="rId6"/>
    <p:sldId id="268" r:id="rId7"/>
    <p:sldId id="2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568"/>
    <a:srgbClr val="E0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74" autoAdjust="0"/>
    <p:restoredTop sz="91727" autoAdjust="0"/>
  </p:normalViewPr>
  <p:slideViewPr>
    <p:cSldViewPr>
      <p:cViewPr varScale="1">
        <p:scale>
          <a:sx n="107" d="100"/>
          <a:sy n="107" d="100"/>
        </p:scale>
        <p:origin x="-22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Temiloluwa\Downloads\Untitled%20spreadsheet%20(2).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Increase After Post- Assessement </a:t>
            </a:r>
          </a:p>
        </c:rich>
      </c:tx>
      <c:layout/>
      <c:overlay val="0"/>
      <c:spPr>
        <a:noFill/>
        <a:ln>
          <a:noFill/>
        </a:ln>
        <a:effectLst/>
      </c:spPr>
    </c:title>
    <c:autoTitleDeleted val="0"/>
    <c:plotArea>
      <c:layout/>
      <c:barChart>
        <c:barDir val="col"/>
        <c:grouping val="clustered"/>
        <c:varyColors val="0"/>
        <c:ser>
          <c:idx val="0"/>
          <c:order val="0"/>
          <c:tx>
            <c:strRef>
              <c:f>Sheet1!$B$26</c:f>
              <c:strCache>
                <c:ptCount val="1"/>
                <c:pt idx="0">
                  <c:v>Increase After Post- Assessement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Sheet1!$B$27:$B$31</c:f>
              <c:numCache>
                <c:formatCode>0.00%</c:formatCode>
                <c:ptCount val="5"/>
                <c:pt idx="0">
                  <c:v>0.21099999999999999</c:v>
                </c:pt>
                <c:pt idx="1">
                  <c:v>0.26300000000000001</c:v>
                </c:pt>
                <c:pt idx="2">
                  <c:v>0.47399999999999998</c:v>
                </c:pt>
                <c:pt idx="3" formatCode="0%">
                  <c:v>0.5</c:v>
                </c:pt>
                <c:pt idx="4">
                  <c:v>0.26300000000000001</c:v>
                </c:pt>
              </c:numCache>
            </c:numRef>
          </c:val>
        </c:ser>
        <c:dLbls>
          <c:dLblPos val="inEnd"/>
          <c:showLegendKey val="0"/>
          <c:showVal val="1"/>
          <c:showCatName val="0"/>
          <c:showSerName val="0"/>
          <c:showPercent val="0"/>
          <c:showBubbleSize val="0"/>
        </c:dLbls>
        <c:gapWidth val="219"/>
        <c:overlap val="-27"/>
        <c:axId val="25296896"/>
        <c:axId val="31338880"/>
      </c:barChart>
      <c:catAx>
        <c:axId val="25296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t>Question Number</a:t>
                </a:r>
              </a:p>
            </c:rich>
          </c:tx>
          <c:layout>
            <c:manualLayout>
              <c:xMode val="edge"/>
              <c:yMode val="edge"/>
              <c:x val="0.37736705784860114"/>
              <c:y val="0.86835462433409949"/>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38880"/>
        <c:crosses val="autoZero"/>
        <c:auto val="1"/>
        <c:lblAlgn val="ctr"/>
        <c:lblOffset val="100"/>
        <c:noMultiLvlLbl val="0"/>
      </c:catAx>
      <c:valAx>
        <c:axId val="31338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smtClean="0"/>
                  <a:t>Percent</a:t>
                </a:r>
                <a:r>
                  <a:rPr lang="en-US" sz="1400" b="1" baseline="0" dirty="0" smtClean="0"/>
                  <a:t> </a:t>
                </a:r>
                <a:r>
                  <a:rPr lang="en-US" sz="1400" b="1" dirty="0" smtClean="0"/>
                  <a:t>Increase  Correct Response</a:t>
                </a:r>
                <a:r>
                  <a:rPr lang="en-US" sz="1400" b="1" baseline="0" dirty="0" smtClean="0"/>
                  <a:t> </a:t>
                </a:r>
                <a:endParaRPr lang="en-US" sz="1400" b="1" dirty="0"/>
              </a:p>
            </c:rich>
          </c:tx>
          <c:layout>
            <c:manualLayout>
              <c:xMode val="edge"/>
              <c:yMode val="edge"/>
              <c:x val="6.3057822782195553E-3"/>
              <c:y val="0.1587980829190942"/>
            </c:manualLayout>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296896"/>
        <c:crosses val="autoZero"/>
        <c:crossBetween val="between"/>
      </c:valAx>
      <c:spPr>
        <a:noFill/>
        <a:ln>
          <a:noFill/>
        </a:ln>
        <a:effectLst/>
      </c:spPr>
    </c:plotArea>
    <c:plotVisOnly val="1"/>
    <c:dispBlanksAs val="gap"/>
    <c:showDLblsOverMax val="0"/>
  </c:chart>
  <c:spPr>
    <a:solidFill>
      <a:srgbClr val="FFFFFF"/>
    </a:solidFill>
    <a:ln>
      <a:solidFill>
        <a:srgbClr val="EB0568"/>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t>Student S.T.E.M.</a:t>
            </a:r>
            <a:r>
              <a:rPr lang="en-US" b="1" baseline="0" dirty="0" smtClean="0"/>
              <a:t> Interest </a:t>
            </a:r>
            <a:endParaRPr lang="en-US" b="1"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Pre-Test</c:v>
                </c:pt>
              </c:strCache>
            </c:strRef>
          </c:tx>
          <c:spPr>
            <a:solidFill>
              <a:schemeClr val="accent1"/>
            </a:solidFill>
            <a:ln>
              <a:noFill/>
            </a:ln>
            <a:effectLst/>
          </c:spPr>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0.00%</c:formatCode>
                <c:ptCount val="6"/>
                <c:pt idx="0">
                  <c:v>0.316</c:v>
                </c:pt>
                <c:pt idx="1">
                  <c:v>0.316</c:v>
                </c:pt>
                <c:pt idx="2">
                  <c:v>0.158</c:v>
                </c:pt>
                <c:pt idx="3">
                  <c:v>0.158</c:v>
                </c:pt>
                <c:pt idx="4">
                  <c:v>5.2600000000000001E-2</c:v>
                </c:pt>
                <c:pt idx="5" formatCode="0%">
                  <c:v>0</c:v>
                </c:pt>
              </c:numCache>
            </c:numRef>
          </c:val>
        </c:ser>
        <c:ser>
          <c:idx val="1"/>
          <c:order val="1"/>
          <c:tx>
            <c:strRef>
              <c:f>Sheet1!$C$1</c:f>
              <c:strCache>
                <c:ptCount val="1"/>
                <c:pt idx="0">
                  <c:v>Post- Test</c:v>
                </c:pt>
              </c:strCache>
            </c:strRef>
          </c:tx>
          <c:spPr>
            <a:solidFill>
              <a:schemeClr val="accent2"/>
            </a:solidFill>
            <a:ln>
              <a:noFill/>
            </a:ln>
            <a:effectLst/>
          </c:spPr>
          <c:invertIfNegative val="0"/>
          <c:cat>
            <c:numRef>
              <c:f>Sheet1!$A$2:$A$7</c:f>
              <c:numCache>
                <c:formatCode>General</c:formatCode>
                <c:ptCount val="6"/>
                <c:pt idx="0">
                  <c:v>0</c:v>
                </c:pt>
                <c:pt idx="1">
                  <c:v>1</c:v>
                </c:pt>
                <c:pt idx="2">
                  <c:v>2</c:v>
                </c:pt>
                <c:pt idx="3">
                  <c:v>3</c:v>
                </c:pt>
                <c:pt idx="4">
                  <c:v>4</c:v>
                </c:pt>
                <c:pt idx="5">
                  <c:v>5</c:v>
                </c:pt>
              </c:numCache>
            </c:numRef>
          </c:cat>
          <c:val>
            <c:numRef>
              <c:f>Sheet1!$C$2:$C$7</c:f>
              <c:numCache>
                <c:formatCode>0%</c:formatCode>
                <c:ptCount val="6"/>
                <c:pt idx="0">
                  <c:v>0.1</c:v>
                </c:pt>
                <c:pt idx="1">
                  <c:v>0.32</c:v>
                </c:pt>
                <c:pt idx="2">
                  <c:v>0.37</c:v>
                </c:pt>
                <c:pt idx="3">
                  <c:v>0.16</c:v>
                </c:pt>
                <c:pt idx="4">
                  <c:v>5.6000000000000001E-2</c:v>
                </c:pt>
                <c:pt idx="5">
                  <c:v>0</c:v>
                </c:pt>
              </c:numCache>
            </c:numRef>
          </c:val>
        </c:ser>
        <c:dLbls>
          <c:showLegendKey val="0"/>
          <c:showVal val="0"/>
          <c:showCatName val="0"/>
          <c:showSerName val="0"/>
          <c:showPercent val="0"/>
          <c:showBubbleSize val="0"/>
        </c:dLbls>
        <c:gapWidth val="219"/>
        <c:overlap val="-27"/>
        <c:axId val="31364224"/>
        <c:axId val="31366144"/>
      </c:barChart>
      <c:catAx>
        <c:axId val="313642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smtClean="0"/>
                  <a:t>Rating 0 -5 </a:t>
                </a:r>
                <a:endParaRPr lang="en-US" b="1" dirty="0"/>
              </a:p>
            </c:rich>
          </c:tx>
          <c:layout>
            <c:manualLayout>
              <c:xMode val="edge"/>
              <c:yMode val="edge"/>
              <c:x val="0.37812285433131076"/>
              <c:y val="0.8714726866148438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66144"/>
        <c:crosses val="autoZero"/>
        <c:auto val="1"/>
        <c:lblAlgn val="ctr"/>
        <c:lblOffset val="100"/>
        <c:noMultiLvlLbl val="0"/>
      </c:catAx>
      <c:valAx>
        <c:axId val="31366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smtClean="0"/>
                  <a:t>Percentage of </a:t>
                </a:r>
                <a:r>
                  <a:rPr lang="en-US" b="1" baseline="0" dirty="0" smtClean="0"/>
                  <a:t> Response</a:t>
                </a:r>
                <a:endParaRPr lang="en-US" b="1" dirty="0"/>
              </a:p>
            </c:rich>
          </c:tx>
          <c:layout>
            <c:manualLayout>
              <c:xMode val="edge"/>
              <c:yMode val="edge"/>
              <c:x val="0"/>
              <c:y val="9.0343069396856809E-2"/>
            </c:manualLayout>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642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a:solidFill>
        <a:srgbClr val="EB0568"/>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83489-0FAB-45E1-9035-19F8EE732455}" type="datetimeFigureOut">
              <a:rPr lang="en-US" smtClean="0"/>
              <a:t>3/30/2016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4D54D-A8A5-4CB6-A706-C772A69F344E}" type="slidenum">
              <a:rPr lang="en-US" smtClean="0"/>
              <a:t>‹#›</a:t>
            </a:fld>
            <a:endParaRPr lang="en-US"/>
          </a:p>
        </p:txBody>
      </p:sp>
    </p:spTree>
    <p:extLst>
      <p:ext uri="{BB962C8B-B14F-4D97-AF65-F5344CB8AC3E}">
        <p14:creationId xmlns:p14="http://schemas.microsoft.com/office/powerpoint/2010/main" val="161394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4D54D-A8A5-4CB6-A706-C772A69F344E}" type="slidenum">
              <a:rPr lang="en-US" smtClean="0"/>
              <a:t>1</a:t>
            </a:fld>
            <a:endParaRPr lang="en-US"/>
          </a:p>
        </p:txBody>
      </p:sp>
    </p:spTree>
    <p:extLst>
      <p:ext uri="{BB962C8B-B14F-4D97-AF65-F5344CB8AC3E}">
        <p14:creationId xmlns:p14="http://schemas.microsoft.com/office/powerpoint/2010/main" val="417831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43F13A-5102-4873-A5FB-4648F8D76A22}"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3F13A-5102-4873-A5FB-4648F8D76A22}"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3F13A-5102-4873-A5FB-4648F8D76A22}"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3F13A-5102-4873-A5FB-4648F8D76A22}"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3F13A-5102-4873-A5FB-4648F8D76A22}"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43F13A-5102-4873-A5FB-4648F8D76A22}"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43F13A-5102-4873-A5FB-4648F8D76A22}"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43F13A-5102-4873-A5FB-4648F8D76A22}"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3F13A-5102-4873-A5FB-4648F8D76A22}"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3F13A-5102-4873-A5FB-4648F8D76A22}"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3F13A-5102-4873-A5FB-4648F8D76A22}"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0FCE6-35C2-4503-945E-F940955BE0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0" y="274638"/>
            <a:ext cx="5257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0" y="1600200"/>
            <a:ext cx="5257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3F13A-5102-4873-A5FB-4648F8D76A22}" type="datetimeFigureOut">
              <a:rPr lang="en-US" smtClean="0"/>
              <a:t>3/30/2016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0FCE6-35C2-4503-945E-F940955BE0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lumMod val="8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981200" y="1441394"/>
            <a:ext cx="889328" cy="695769"/>
          </a:xfrm>
          <a:prstGeom prst="rect">
            <a:avLst/>
          </a:prstGeom>
        </p:spPr>
      </p:pic>
      <p:sp>
        <p:nvSpPr>
          <p:cNvPr id="3" name="TextBox 2"/>
          <p:cNvSpPr txBox="1"/>
          <p:nvPr/>
        </p:nvSpPr>
        <p:spPr>
          <a:xfrm>
            <a:off x="5638800" y="173146"/>
            <a:ext cx="3505200" cy="1815882"/>
          </a:xfrm>
          <a:prstGeom prst="rect">
            <a:avLst/>
          </a:prstGeom>
          <a:noFill/>
        </p:spPr>
        <p:txBody>
          <a:bodyPr wrap="square" rtlCol="0">
            <a:spAutoFit/>
          </a:bodyPr>
          <a:lstStyle/>
          <a:p>
            <a:r>
              <a:rPr lang="en-US" sz="2800" dirty="0" smtClean="0">
                <a:solidFill>
                  <a:srgbClr val="00B0F0"/>
                </a:solidFill>
              </a:rPr>
              <a:t>C.O.F.S.P Culmination</a:t>
            </a:r>
          </a:p>
          <a:p>
            <a:r>
              <a:rPr lang="en-US" sz="2800" dirty="0" smtClean="0">
                <a:solidFill>
                  <a:srgbClr val="00B0F0"/>
                </a:solidFill>
              </a:rPr>
              <a:t>Presentation: Real Life Applications of Trigonometry </a:t>
            </a:r>
            <a:endParaRPr lang="en-US" sz="2800" dirty="0">
              <a:solidFill>
                <a:srgbClr val="00B0F0"/>
              </a:solidFill>
            </a:endParaRPr>
          </a:p>
        </p:txBody>
      </p:sp>
      <p:sp>
        <p:nvSpPr>
          <p:cNvPr id="6" name="TextBox 5"/>
          <p:cNvSpPr txBox="1"/>
          <p:nvPr/>
        </p:nvSpPr>
        <p:spPr>
          <a:xfrm>
            <a:off x="5745130" y="2020326"/>
            <a:ext cx="1646270" cy="707886"/>
          </a:xfrm>
          <a:prstGeom prst="rect">
            <a:avLst/>
          </a:prstGeom>
          <a:noFill/>
        </p:spPr>
        <p:txBody>
          <a:bodyPr wrap="square" rtlCol="0">
            <a:spAutoFit/>
          </a:bodyPr>
          <a:lstStyle/>
          <a:p>
            <a:r>
              <a:rPr lang="en-US" sz="2000" b="1" dirty="0" smtClean="0">
                <a:solidFill>
                  <a:schemeClr val="bg1"/>
                </a:solidFill>
              </a:rPr>
              <a:t>Temiloluwa Adeniyi</a:t>
            </a:r>
            <a:endParaRPr lang="en-US" sz="2000" b="1" dirty="0">
              <a:solidFill>
                <a:schemeClr val="bg1"/>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73146"/>
            <a:ext cx="1304665" cy="152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ontent Placeholder 2"/>
          <p:cNvSpPr txBox="1">
            <a:spLocks/>
          </p:cNvSpPr>
          <p:nvPr/>
        </p:nvSpPr>
        <p:spPr>
          <a:xfrm>
            <a:off x="87279" y="1905000"/>
            <a:ext cx="1587305" cy="1661473"/>
          </a:xfrm>
          <a:prstGeom prst="rect">
            <a:avLst/>
          </a:prstGeom>
          <a:solidFill>
            <a:srgbClr val="00B0F0"/>
          </a:solidFill>
        </p:spPr>
        <p:txBody>
          <a:bodyPr vert="horz" lIns="91440" tIns="45720" rIns="91440" bIns="45720" rtlCol="0" anchor="b">
            <a:normAutofit fontScale="2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6400" b="1" dirty="0" smtClean="0">
                <a:solidFill>
                  <a:schemeClr val="bg1"/>
                </a:solidFill>
              </a:rPr>
              <a:t>Temiloluwa Adeniyi, COFSP Fellow,  Pre- Calculus class </a:t>
            </a:r>
          </a:p>
          <a:p>
            <a:r>
              <a:rPr lang="en-US" sz="6400" b="1" dirty="0" smtClean="0">
                <a:solidFill>
                  <a:schemeClr val="bg1"/>
                </a:solidFill>
              </a:rPr>
              <a:t>Senior , Biomedical Engineering</a:t>
            </a:r>
          </a:p>
          <a:p>
            <a:endParaRPr lang="en-US" sz="3000" dirty="0"/>
          </a:p>
        </p:txBody>
      </p:sp>
      <p:pic>
        <p:nvPicPr>
          <p:cNvPr id="8" name="Picture 2" descr="https://sites.google.com/site/ginatrider2015/_/rsrc/1435696713070/home/Gina%20Rider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124200"/>
            <a:ext cx="2087530" cy="17514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6781800" y="5107126"/>
            <a:ext cx="2122410" cy="988874"/>
          </a:xfrm>
          <a:prstGeom prst="rect">
            <a:avLst/>
          </a:prstGeom>
          <a:solidFill>
            <a:srgbClr val="00B0F0"/>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6400" b="1" dirty="0" smtClean="0"/>
              <a:t>Gina Rider, COFSP Teacher, Pre- Calculus and Algebra II, Seton High School  </a:t>
            </a:r>
          </a:p>
        </p:txBody>
      </p:sp>
      <p:pic>
        <p:nvPicPr>
          <p:cNvPr id="4" name="Picture 3"/>
          <p:cNvPicPr>
            <a:picLocks noChangeAspect="1"/>
          </p:cNvPicPr>
          <p:nvPr/>
        </p:nvPicPr>
        <p:blipFill>
          <a:blip r:embed="rId7"/>
          <a:stretch>
            <a:fillRect/>
          </a:stretch>
        </p:blipFill>
        <p:spPr>
          <a:xfrm>
            <a:off x="2407446" y="5989687"/>
            <a:ext cx="1363392" cy="533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8"/>
          <a:stretch>
            <a:fillRect/>
          </a:stretch>
        </p:blipFill>
        <p:spPr>
          <a:xfrm>
            <a:off x="124851" y="5210606"/>
            <a:ext cx="926397" cy="781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9"/>
          <a:stretch>
            <a:fillRect/>
          </a:stretch>
        </p:blipFill>
        <p:spPr>
          <a:xfrm>
            <a:off x="1157541" y="5210606"/>
            <a:ext cx="904188" cy="779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69695" y="6000518"/>
            <a:ext cx="2048353" cy="577081"/>
          </a:xfrm>
          <a:prstGeom prst="rect">
            <a:avLst/>
          </a:prstGeom>
          <a:solidFill>
            <a:srgbClr val="00B0F0"/>
          </a:solidFill>
          <a:ln>
            <a:solidFill>
              <a:schemeClr val="tx1"/>
            </a:solidFill>
          </a:ln>
        </p:spPr>
        <p:txBody>
          <a:bodyPr wrap="square">
            <a:spAutoFit/>
          </a:bodyPr>
          <a:lstStyle/>
          <a:p>
            <a:r>
              <a:rPr lang="en-US" sz="1050" dirty="0">
                <a:solidFill>
                  <a:srgbClr val="EB0568"/>
                </a:solidFill>
                <a:latin typeface="Calibri" panose="020F0502020204030204" pitchFamily="34" charset="0"/>
              </a:rPr>
              <a:t>RET is funded by the National Science Foundation, grant #EEC </a:t>
            </a:r>
            <a:r>
              <a:rPr lang="en-US" sz="1050" b="1" i="1" dirty="0">
                <a:solidFill>
                  <a:srgbClr val="EB0568"/>
                </a:solidFill>
                <a:latin typeface="Calibri" panose="020F0502020204030204" pitchFamily="34" charset="0"/>
              </a:rPr>
              <a:t>-</a:t>
            </a:r>
            <a:r>
              <a:rPr lang="en-US" sz="1050" dirty="0">
                <a:solidFill>
                  <a:srgbClr val="EB0568"/>
                </a:solidFill>
                <a:latin typeface="Calibri" panose="020F0502020204030204" pitchFamily="34" charset="0"/>
              </a:rPr>
              <a:t>1404766.”</a:t>
            </a:r>
            <a:endParaRPr lang="en-US" sz="1050" dirty="0">
              <a:solidFill>
                <a:srgbClr val="EB0568"/>
              </a:solidFill>
            </a:endParaRPr>
          </a:p>
        </p:txBody>
      </p:sp>
      <p:pic>
        <p:nvPicPr>
          <p:cNvPr id="14" name="Picture 13"/>
          <p:cNvPicPr>
            <a:picLocks noChangeAspect="1"/>
          </p:cNvPicPr>
          <p:nvPr/>
        </p:nvPicPr>
        <p:blipFill>
          <a:blip r:embed="rId10"/>
          <a:stretch>
            <a:fillRect/>
          </a:stretch>
        </p:blipFill>
        <p:spPr>
          <a:xfrm>
            <a:off x="2143404" y="5210606"/>
            <a:ext cx="2962160" cy="469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EB0568"/>
                </a:solidFill>
              </a:rPr>
              <a:t>Real Life Applications of </a:t>
            </a:r>
            <a:r>
              <a:rPr lang="en-US" sz="2800" dirty="0" smtClean="0">
                <a:solidFill>
                  <a:srgbClr val="EB0568"/>
                </a:solidFill>
              </a:rPr>
              <a:t>Trigonometry: </a:t>
            </a:r>
            <a:r>
              <a:rPr lang="en-US" sz="2800" dirty="0" smtClean="0">
                <a:solidFill>
                  <a:srgbClr val="00B0F0"/>
                </a:solidFill>
              </a:rPr>
              <a:t>Pre-Calculus Class</a:t>
            </a:r>
            <a:r>
              <a:rPr lang="en-US" sz="2800" dirty="0" smtClean="0">
                <a:solidFill>
                  <a:srgbClr val="EB0568"/>
                </a:solidFill>
              </a:rPr>
              <a:t/>
            </a:r>
            <a:br>
              <a:rPr lang="en-US" sz="2800" dirty="0" smtClean="0">
                <a:solidFill>
                  <a:srgbClr val="EB0568"/>
                </a:solidFill>
              </a:rPr>
            </a:br>
            <a:r>
              <a:rPr lang="en-US" sz="2800" dirty="0" smtClean="0">
                <a:solidFill>
                  <a:srgbClr val="FFFF00"/>
                </a:solidFill>
              </a:rPr>
              <a:t>Academic Content Standards </a:t>
            </a:r>
            <a:endParaRPr lang="en-US" sz="2800" dirty="0">
              <a:solidFill>
                <a:srgbClr val="FFFF00"/>
              </a:solidFill>
            </a:endParaRPr>
          </a:p>
        </p:txBody>
      </p:sp>
      <p:sp>
        <p:nvSpPr>
          <p:cNvPr id="3" name="Content Placeholder 2"/>
          <p:cNvSpPr>
            <a:spLocks noGrp="1"/>
          </p:cNvSpPr>
          <p:nvPr>
            <p:ph idx="1"/>
          </p:nvPr>
        </p:nvSpPr>
        <p:spPr/>
        <p:txBody>
          <a:bodyPr>
            <a:normAutofit/>
          </a:bodyPr>
          <a:lstStyle/>
          <a:p>
            <a:r>
              <a:rPr lang="en-US" sz="2400" dirty="0" smtClean="0">
                <a:solidFill>
                  <a:srgbClr val="00B0F0"/>
                </a:solidFill>
              </a:rPr>
              <a:t>Next Generation Science Standards</a:t>
            </a:r>
          </a:p>
          <a:p>
            <a:pPr lvl="1"/>
            <a:r>
              <a:rPr lang="en-US" sz="2000" dirty="0" smtClean="0">
                <a:solidFill>
                  <a:schemeClr val="bg1"/>
                </a:solidFill>
              </a:rPr>
              <a:t>Asking questions and defining problems</a:t>
            </a:r>
          </a:p>
          <a:p>
            <a:pPr lvl="1"/>
            <a:r>
              <a:rPr lang="en-US" sz="2000" dirty="0" smtClean="0">
                <a:solidFill>
                  <a:schemeClr val="bg1"/>
                </a:solidFill>
              </a:rPr>
              <a:t>Systems and systems models</a:t>
            </a:r>
          </a:p>
          <a:p>
            <a:pPr lvl="1"/>
            <a:r>
              <a:rPr lang="en-US" sz="2000" dirty="0" smtClean="0">
                <a:solidFill>
                  <a:schemeClr val="bg1"/>
                </a:solidFill>
              </a:rPr>
              <a:t>Constructing Explanations and designing solutions</a:t>
            </a:r>
          </a:p>
          <a:p>
            <a:pPr lvl="1"/>
            <a:r>
              <a:rPr lang="en-US" sz="2000" dirty="0" smtClean="0">
                <a:solidFill>
                  <a:schemeClr val="bg1"/>
                </a:solidFill>
              </a:rPr>
              <a:t>Systems and system models</a:t>
            </a:r>
          </a:p>
          <a:p>
            <a:pPr lvl="1"/>
            <a:r>
              <a:rPr lang="en-US" sz="2000" dirty="0" smtClean="0">
                <a:solidFill>
                  <a:schemeClr val="bg1"/>
                </a:solidFill>
              </a:rPr>
              <a:t>Obtaining, evaluating and communicating information</a:t>
            </a:r>
          </a:p>
          <a:p>
            <a:r>
              <a:rPr lang="en-US" sz="2400" dirty="0">
                <a:solidFill>
                  <a:srgbClr val="00B0F0"/>
                </a:solidFill>
              </a:rPr>
              <a:t>Ohio’s New Learning Standards for Science (ONLS</a:t>
            </a:r>
            <a:r>
              <a:rPr lang="en-US" sz="2400" dirty="0" smtClean="0">
                <a:solidFill>
                  <a:srgbClr val="00B0F0"/>
                </a:solidFill>
              </a:rPr>
              <a:t>)</a:t>
            </a:r>
          </a:p>
          <a:p>
            <a:pPr lvl="1"/>
            <a:r>
              <a:rPr lang="en-US" sz="2000" dirty="0" smtClean="0"/>
              <a:t>Designing </a:t>
            </a:r>
            <a:r>
              <a:rPr lang="en-US" sz="2000" dirty="0"/>
              <a:t>Technological/Engineering Solutions Using Science concepts </a:t>
            </a:r>
            <a:endParaRPr lang="en-US" sz="2000" dirty="0" smtClean="0">
              <a:solidFill>
                <a:srgbClr val="00B0F0"/>
              </a:solidFill>
            </a:endParaRPr>
          </a:p>
          <a:p>
            <a:endParaRPr lang="en-US" sz="2400" dirty="0" smtClean="0">
              <a:solidFill>
                <a:srgbClr val="00B0F0"/>
              </a:solidFill>
            </a:endParaRPr>
          </a:p>
          <a:p>
            <a:pPr lvl="1"/>
            <a:endParaRPr lang="en-US" sz="2600" dirty="0" smtClean="0">
              <a:solidFill>
                <a:srgbClr val="00B0F0"/>
              </a:solidFill>
            </a:endParaRPr>
          </a:p>
          <a:p>
            <a:pPr lvl="1"/>
            <a:endParaRPr lang="en-US" sz="2600" dirty="0">
              <a:solidFill>
                <a:srgbClr val="00B0F0"/>
              </a:solidFill>
            </a:endParaRPr>
          </a:p>
        </p:txBody>
      </p:sp>
      <p:pic>
        <p:nvPicPr>
          <p:cNvPr id="4" name="Picture 3"/>
          <p:cNvPicPr>
            <a:picLocks noChangeAspect="1"/>
          </p:cNvPicPr>
          <p:nvPr/>
        </p:nvPicPr>
        <p:blipFill>
          <a:blip r:embed="rId3"/>
          <a:stretch>
            <a:fillRect/>
          </a:stretch>
        </p:blipFill>
        <p:spPr>
          <a:xfrm>
            <a:off x="1066800" y="4051650"/>
            <a:ext cx="470312" cy="367950"/>
          </a:xfrm>
          <a:prstGeom prst="rect">
            <a:avLst/>
          </a:prstGeom>
        </p:spPr>
      </p:pic>
      <p:pic>
        <p:nvPicPr>
          <p:cNvPr id="5" name="Picture 4"/>
          <p:cNvPicPr>
            <a:picLocks noChangeAspect="1"/>
          </p:cNvPicPr>
          <p:nvPr/>
        </p:nvPicPr>
        <p:blipFill>
          <a:blip r:embed="rId4"/>
          <a:stretch>
            <a:fillRect/>
          </a:stretch>
        </p:blipFill>
        <p:spPr>
          <a:xfrm>
            <a:off x="257175" y="855516"/>
            <a:ext cx="2714625" cy="1333500"/>
          </a:xfrm>
          <a:prstGeom prst="rect">
            <a:avLst/>
          </a:prstGeom>
        </p:spPr>
      </p:pic>
      <p:pic>
        <p:nvPicPr>
          <p:cNvPr id="7" name="Picture 6"/>
          <p:cNvPicPr>
            <a:picLocks noChangeAspect="1"/>
          </p:cNvPicPr>
          <p:nvPr/>
        </p:nvPicPr>
        <p:blipFill>
          <a:blip r:embed="rId5"/>
          <a:stretch>
            <a:fillRect/>
          </a:stretch>
        </p:blipFill>
        <p:spPr>
          <a:xfrm>
            <a:off x="8201025" y="5773738"/>
            <a:ext cx="942975" cy="704850"/>
          </a:xfrm>
          <a:prstGeom prst="rect">
            <a:avLst/>
          </a:prstGeom>
        </p:spPr>
      </p:pic>
    </p:spTree>
    <p:extLst>
      <p:ext uri="{BB962C8B-B14F-4D97-AF65-F5344CB8AC3E}">
        <p14:creationId xmlns:p14="http://schemas.microsoft.com/office/powerpoint/2010/main" val="1152238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257800" cy="1143000"/>
          </a:xfrm>
        </p:spPr>
        <p:txBody>
          <a:bodyPr>
            <a:noAutofit/>
          </a:bodyPr>
          <a:lstStyle/>
          <a:p>
            <a:r>
              <a:rPr lang="en-US" sz="2800" dirty="0">
                <a:solidFill>
                  <a:srgbClr val="EB0568"/>
                </a:solidFill>
              </a:rPr>
              <a:t>Real Life Applications of Trigonometry </a:t>
            </a:r>
          </a:p>
        </p:txBody>
      </p:sp>
      <p:sp>
        <p:nvSpPr>
          <p:cNvPr id="3" name="Content Placeholder 2"/>
          <p:cNvSpPr>
            <a:spLocks noGrp="1"/>
          </p:cNvSpPr>
          <p:nvPr>
            <p:ph idx="1"/>
          </p:nvPr>
        </p:nvSpPr>
        <p:spPr>
          <a:xfrm>
            <a:off x="3429000" y="1143000"/>
            <a:ext cx="5638800" cy="4525963"/>
          </a:xfrm>
        </p:spPr>
        <p:txBody>
          <a:bodyPr>
            <a:normAutofit fontScale="25000" lnSpcReduction="20000"/>
          </a:bodyPr>
          <a:lstStyle/>
          <a:p>
            <a:r>
              <a:rPr lang="en-US" sz="8000" b="1" dirty="0" smtClean="0">
                <a:solidFill>
                  <a:srgbClr val="00B0F0"/>
                </a:solidFill>
              </a:rPr>
              <a:t>Learning Objectives</a:t>
            </a:r>
          </a:p>
          <a:p>
            <a:pPr lvl="1"/>
            <a:r>
              <a:rPr lang="en-US" sz="8000" dirty="0" smtClean="0"/>
              <a:t> </a:t>
            </a:r>
            <a:r>
              <a:rPr lang="en-US" sz="7200" dirty="0"/>
              <a:t>Applications of Trigonometry with Animated 2 Link Robotic Arm</a:t>
            </a:r>
          </a:p>
          <a:p>
            <a:pPr lvl="1"/>
            <a:r>
              <a:rPr lang="en-US" sz="7200" dirty="0" smtClean="0"/>
              <a:t>Determine </a:t>
            </a:r>
            <a:r>
              <a:rPr lang="en-US" sz="7200" dirty="0"/>
              <a:t>the domain of a system of equations that describe a real life system.</a:t>
            </a:r>
          </a:p>
          <a:p>
            <a:pPr lvl="1"/>
            <a:r>
              <a:rPr lang="en-US" sz="7200" dirty="0" smtClean="0"/>
              <a:t>Apply </a:t>
            </a:r>
            <a:r>
              <a:rPr lang="en-US" sz="7200" dirty="0"/>
              <a:t>fundamental trigonometric concepts to engineering design scenarios in creation of individual systems that meet design parameters</a:t>
            </a:r>
            <a:r>
              <a:rPr lang="en-US" sz="8000" dirty="0"/>
              <a:t>.</a:t>
            </a:r>
          </a:p>
          <a:p>
            <a:r>
              <a:rPr lang="en-US" sz="8000" b="1" dirty="0" smtClean="0">
                <a:solidFill>
                  <a:srgbClr val="00B0F0"/>
                </a:solidFill>
              </a:rPr>
              <a:t>Guiding Questions</a:t>
            </a:r>
          </a:p>
          <a:p>
            <a:pPr lvl="1"/>
            <a:r>
              <a:rPr lang="en-US" sz="7200" dirty="0"/>
              <a:t>How can the Pythagorean formula be used to describe the maximum length the robotic arm ? </a:t>
            </a:r>
          </a:p>
          <a:p>
            <a:pPr lvl="1"/>
            <a:r>
              <a:rPr lang="en-US" sz="7200" dirty="0" smtClean="0"/>
              <a:t>How will the formula changed when </a:t>
            </a:r>
            <a:r>
              <a:rPr lang="en-US" sz="7200" dirty="0"/>
              <a:t>used </a:t>
            </a:r>
            <a:r>
              <a:rPr lang="en-US" sz="7200" dirty="0" smtClean="0"/>
              <a:t>for </a:t>
            </a:r>
            <a:r>
              <a:rPr lang="en-US" sz="7200" dirty="0"/>
              <a:t>the 2 link </a:t>
            </a:r>
            <a:r>
              <a:rPr lang="en-US" sz="7200" dirty="0" smtClean="0"/>
              <a:t>robotic arm?</a:t>
            </a:r>
            <a:endParaRPr lang="en-US" sz="7200" dirty="0"/>
          </a:p>
          <a:p>
            <a:pPr lvl="1"/>
            <a:r>
              <a:rPr lang="en-US" sz="7200" dirty="0" smtClean="0"/>
              <a:t>What </a:t>
            </a:r>
            <a:r>
              <a:rPr lang="en-US" sz="7200" dirty="0"/>
              <a:t>possible values can be used to create your own system?</a:t>
            </a:r>
          </a:p>
          <a:p>
            <a:pPr lvl="1"/>
            <a:endParaRPr lang="en-US" sz="1600" dirty="0" smtClean="0"/>
          </a:p>
          <a:p>
            <a:pPr lvl="1"/>
            <a:endParaRPr lang="en-US" sz="2600" dirty="0"/>
          </a:p>
        </p:txBody>
      </p:sp>
      <p:pic>
        <p:nvPicPr>
          <p:cNvPr id="4" name="Picture 3"/>
          <p:cNvPicPr>
            <a:picLocks noChangeAspect="1"/>
          </p:cNvPicPr>
          <p:nvPr/>
        </p:nvPicPr>
        <p:blipFill>
          <a:blip r:embed="rId3"/>
          <a:stretch>
            <a:fillRect/>
          </a:stretch>
        </p:blipFill>
        <p:spPr>
          <a:xfrm>
            <a:off x="1066800" y="4127850"/>
            <a:ext cx="470312" cy="3679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57" y="3459533"/>
            <a:ext cx="3486443"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57" y="213885"/>
            <a:ext cx="3415899" cy="2561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20142" y="2907268"/>
            <a:ext cx="2839125" cy="369332"/>
          </a:xfrm>
          <a:prstGeom prst="rect">
            <a:avLst/>
          </a:prstGeom>
          <a:noFill/>
        </p:spPr>
        <p:txBody>
          <a:bodyPr wrap="square" rtlCol="0">
            <a:spAutoFit/>
          </a:bodyPr>
          <a:lstStyle/>
          <a:p>
            <a:r>
              <a:rPr lang="en-US" b="1" dirty="0" smtClean="0">
                <a:solidFill>
                  <a:srgbClr val="FFFF00"/>
                </a:solidFill>
              </a:rPr>
              <a:t>Implementing the Activity </a:t>
            </a:r>
            <a:endParaRPr lang="en-US" b="1" dirty="0">
              <a:solidFill>
                <a:srgbClr val="FFFF00"/>
              </a:solidFill>
            </a:endParaRPr>
          </a:p>
        </p:txBody>
      </p:sp>
    </p:spTree>
    <p:extLst>
      <p:ext uri="{BB962C8B-B14F-4D97-AF65-F5344CB8AC3E}">
        <p14:creationId xmlns:p14="http://schemas.microsoft.com/office/powerpoint/2010/main" val="3516426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EB0568"/>
                </a:solidFill>
              </a:rPr>
              <a:t>Real Life Applications of </a:t>
            </a:r>
            <a:r>
              <a:rPr lang="en-US" sz="2800" dirty="0" smtClean="0">
                <a:solidFill>
                  <a:srgbClr val="EB0568"/>
                </a:solidFill>
              </a:rPr>
              <a:t>Trigonometry: </a:t>
            </a:r>
            <a:r>
              <a:rPr lang="en-US" sz="2800" dirty="0" smtClean="0">
                <a:solidFill>
                  <a:srgbClr val="FFFF00"/>
                </a:solidFill>
              </a:rPr>
              <a:t>ACS </a:t>
            </a:r>
            <a:endParaRPr lang="en-US" sz="2800" dirty="0">
              <a:solidFill>
                <a:srgbClr val="FFFF00"/>
              </a:solidFill>
            </a:endParaRPr>
          </a:p>
        </p:txBody>
      </p:sp>
      <p:sp>
        <p:nvSpPr>
          <p:cNvPr id="3" name="Content Placeholder 2"/>
          <p:cNvSpPr>
            <a:spLocks noGrp="1"/>
          </p:cNvSpPr>
          <p:nvPr>
            <p:ph idx="1"/>
          </p:nvPr>
        </p:nvSpPr>
        <p:spPr/>
        <p:txBody>
          <a:bodyPr>
            <a:normAutofit/>
          </a:bodyPr>
          <a:lstStyle/>
          <a:p>
            <a:r>
              <a:rPr lang="en-US" sz="1800" dirty="0" smtClean="0">
                <a:solidFill>
                  <a:srgbClr val="00B0F0"/>
                </a:solidFill>
              </a:rPr>
              <a:t>Applications</a:t>
            </a:r>
          </a:p>
          <a:p>
            <a:pPr lvl="1"/>
            <a:r>
              <a:rPr lang="en-US" sz="1600" dirty="0" smtClean="0"/>
              <a:t>GPS signals in cars</a:t>
            </a:r>
          </a:p>
          <a:p>
            <a:pPr lvl="1"/>
            <a:r>
              <a:rPr lang="en-US" sz="1600" dirty="0" smtClean="0"/>
              <a:t>Landscaping and construction</a:t>
            </a:r>
          </a:p>
          <a:p>
            <a:pPr lvl="1"/>
            <a:r>
              <a:rPr lang="en-US" sz="1600" dirty="0" smtClean="0">
                <a:solidFill>
                  <a:srgbClr val="FFFF00"/>
                </a:solidFill>
              </a:rPr>
              <a:t>3D Printed prosthetic robotic arms</a:t>
            </a:r>
          </a:p>
          <a:p>
            <a:r>
              <a:rPr lang="en-US" sz="1800" dirty="0" smtClean="0">
                <a:solidFill>
                  <a:srgbClr val="00B0F0"/>
                </a:solidFill>
              </a:rPr>
              <a:t>Careers</a:t>
            </a:r>
          </a:p>
          <a:p>
            <a:pPr lvl="1"/>
            <a:r>
              <a:rPr lang="en-US" sz="1600" dirty="0" smtClean="0">
                <a:solidFill>
                  <a:schemeClr val="bg1"/>
                </a:solidFill>
              </a:rPr>
              <a:t>Biomedical Engineering</a:t>
            </a:r>
          </a:p>
          <a:p>
            <a:r>
              <a:rPr lang="en-US" sz="1800" dirty="0" smtClean="0">
                <a:solidFill>
                  <a:srgbClr val="00B0F0"/>
                </a:solidFill>
              </a:rPr>
              <a:t>Societal Impact</a:t>
            </a:r>
          </a:p>
          <a:p>
            <a:pPr lvl="1"/>
            <a:r>
              <a:rPr lang="en-US" sz="1400" dirty="0" smtClean="0">
                <a:solidFill>
                  <a:schemeClr val="bg1"/>
                </a:solidFill>
              </a:rPr>
              <a:t>Medical device design for children </a:t>
            </a:r>
          </a:p>
          <a:p>
            <a:endParaRPr lang="en-US" sz="2400" dirty="0" smtClean="0">
              <a:solidFill>
                <a:srgbClr val="FFFF00"/>
              </a:solidFill>
            </a:endParaRPr>
          </a:p>
          <a:p>
            <a:endParaRPr lang="en-US" sz="2400" dirty="0">
              <a:solidFill>
                <a:srgbClr val="FFFF00"/>
              </a:solidFill>
            </a:endParaRPr>
          </a:p>
        </p:txBody>
      </p:sp>
      <p:pic>
        <p:nvPicPr>
          <p:cNvPr id="4" name="Picture 3"/>
          <p:cNvPicPr>
            <a:picLocks noChangeAspect="1"/>
          </p:cNvPicPr>
          <p:nvPr/>
        </p:nvPicPr>
        <p:blipFill>
          <a:blip r:embed="rId3"/>
          <a:stretch>
            <a:fillRect/>
          </a:stretch>
        </p:blipFill>
        <p:spPr>
          <a:xfrm>
            <a:off x="1066800" y="4051650"/>
            <a:ext cx="470312" cy="3679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149787"/>
            <a:ext cx="2692400" cy="2019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utoShape 2" descr="https://outlook.office.com/owa/service.svc/s/GetAttachmentThumbnail?id=AAMkADhlYmE5YzU5LTRlZTEtNGMzZS04NmRhLWZjMDgzNjYzNDBiMQBGAAAAAABapSZbiGuZSrUypaY3ORoUBwDHkRe9EQFOT7xR%2BjZaTyoKAAAAABFiAACIvPiz5dLQTLTNykVVuXADAAJAnTLiAAABEgAQABQz%2BHkYWT1Nj%2B7ktB7Zs14%3D&amp;thumbnailType=2&amp;X-OWA-CANARY=sD4QjFwWNkyVVM9lMNkeCjDAxbzKTdMYCWWahOraKvh2FG_i8MftUr0rLrC_8lu0fi2z-cxup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b="18604"/>
          <a:stretch/>
        </p:blipFill>
        <p:spPr>
          <a:xfrm>
            <a:off x="7543800" y="3352800"/>
            <a:ext cx="14249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b="16863"/>
          <a:stretch/>
        </p:blipFill>
        <p:spPr>
          <a:xfrm>
            <a:off x="236592" y="3368896"/>
            <a:ext cx="1582420" cy="2101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3457135" y="4215300"/>
            <a:ext cx="3655325" cy="206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307975" y="2286000"/>
            <a:ext cx="2839125" cy="646331"/>
          </a:xfrm>
          <a:prstGeom prst="rect">
            <a:avLst/>
          </a:prstGeom>
          <a:noFill/>
        </p:spPr>
        <p:txBody>
          <a:bodyPr wrap="square" rtlCol="0">
            <a:spAutoFit/>
          </a:bodyPr>
          <a:lstStyle/>
          <a:p>
            <a:r>
              <a:rPr lang="en-US" b="1" dirty="0" smtClean="0">
                <a:solidFill>
                  <a:srgbClr val="FFFF00"/>
                </a:solidFill>
              </a:rPr>
              <a:t>Student Holding Prosthetic Hand</a:t>
            </a:r>
            <a:endParaRPr lang="en-US" b="1" dirty="0">
              <a:solidFill>
                <a:srgbClr val="FFFF00"/>
              </a:solidFill>
            </a:endParaRPr>
          </a:p>
        </p:txBody>
      </p:sp>
      <p:sp>
        <p:nvSpPr>
          <p:cNvPr id="11" name="TextBox 10"/>
          <p:cNvSpPr txBox="1"/>
          <p:nvPr/>
        </p:nvSpPr>
        <p:spPr>
          <a:xfrm>
            <a:off x="1931181" y="4020801"/>
            <a:ext cx="1234192" cy="369332"/>
          </a:xfrm>
          <a:prstGeom prst="rect">
            <a:avLst/>
          </a:prstGeom>
          <a:noFill/>
        </p:spPr>
        <p:txBody>
          <a:bodyPr wrap="square" rtlCol="0">
            <a:spAutoFit/>
          </a:bodyPr>
          <a:lstStyle/>
          <a:p>
            <a:r>
              <a:rPr lang="en-US" b="1" dirty="0" smtClean="0">
                <a:solidFill>
                  <a:srgbClr val="00B0F0"/>
                </a:solidFill>
              </a:rPr>
              <a:t>3D Printer</a:t>
            </a:r>
            <a:endParaRPr lang="en-US" b="1" dirty="0">
              <a:solidFill>
                <a:srgbClr val="00B0F0"/>
              </a:solidFill>
            </a:endParaRPr>
          </a:p>
        </p:txBody>
      </p:sp>
      <p:sp>
        <p:nvSpPr>
          <p:cNvPr id="12" name="TextBox 11"/>
          <p:cNvSpPr txBox="1"/>
          <p:nvPr/>
        </p:nvSpPr>
        <p:spPr>
          <a:xfrm>
            <a:off x="3733800" y="6400800"/>
            <a:ext cx="3124200" cy="369332"/>
          </a:xfrm>
          <a:prstGeom prst="rect">
            <a:avLst/>
          </a:prstGeom>
          <a:noFill/>
        </p:spPr>
        <p:txBody>
          <a:bodyPr wrap="square" rtlCol="0">
            <a:spAutoFit/>
          </a:bodyPr>
          <a:lstStyle/>
          <a:p>
            <a:r>
              <a:rPr lang="en-US" b="1" dirty="0" smtClean="0">
                <a:solidFill>
                  <a:srgbClr val="FFFF00"/>
                </a:solidFill>
              </a:rPr>
              <a:t>Student Using Prosthetic Hand</a:t>
            </a:r>
            <a:endParaRPr lang="en-US" b="1" dirty="0">
              <a:solidFill>
                <a:srgbClr val="FFFF00"/>
              </a:solidFill>
            </a:endParaRPr>
          </a:p>
        </p:txBody>
      </p:sp>
      <p:sp>
        <p:nvSpPr>
          <p:cNvPr id="13" name="TextBox 12"/>
          <p:cNvSpPr txBox="1"/>
          <p:nvPr/>
        </p:nvSpPr>
        <p:spPr>
          <a:xfrm>
            <a:off x="7391400" y="5486400"/>
            <a:ext cx="1752600" cy="923330"/>
          </a:xfrm>
          <a:prstGeom prst="rect">
            <a:avLst/>
          </a:prstGeom>
          <a:noFill/>
        </p:spPr>
        <p:txBody>
          <a:bodyPr wrap="square" rtlCol="0">
            <a:spAutoFit/>
          </a:bodyPr>
          <a:lstStyle/>
          <a:p>
            <a:r>
              <a:rPr lang="en-US" b="1" dirty="0" smtClean="0">
                <a:solidFill>
                  <a:srgbClr val="00B0F0"/>
                </a:solidFill>
              </a:rPr>
              <a:t>Student Holding Prosthetic Hands</a:t>
            </a:r>
            <a:endParaRPr lang="en-US" b="1" dirty="0">
              <a:solidFill>
                <a:srgbClr val="00B0F0"/>
              </a:solidFill>
            </a:endParaRPr>
          </a:p>
        </p:txBody>
      </p:sp>
    </p:spTree>
    <p:extLst>
      <p:ext uri="{BB962C8B-B14F-4D97-AF65-F5344CB8AC3E}">
        <p14:creationId xmlns:p14="http://schemas.microsoft.com/office/powerpoint/2010/main" val="1694502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257800" cy="1143000"/>
          </a:xfrm>
        </p:spPr>
        <p:txBody>
          <a:bodyPr>
            <a:noAutofit/>
          </a:bodyPr>
          <a:lstStyle/>
          <a:p>
            <a:r>
              <a:rPr lang="en-US" sz="2800" dirty="0" smtClean="0">
                <a:solidFill>
                  <a:srgbClr val="EB0568"/>
                </a:solidFill>
              </a:rPr>
              <a:t>Evidence of Student Learning: </a:t>
            </a:r>
            <a:r>
              <a:rPr lang="en-US" sz="2800" dirty="0" smtClean="0">
                <a:solidFill>
                  <a:srgbClr val="FFFF00"/>
                </a:solidFill>
              </a:rPr>
              <a:t>Data Analysis  </a:t>
            </a:r>
            <a:endParaRPr lang="en-US" sz="2800" dirty="0">
              <a:solidFill>
                <a:srgbClr val="FFFF00"/>
              </a:solidFill>
            </a:endParaRPr>
          </a:p>
        </p:txBody>
      </p:sp>
      <p:pic>
        <p:nvPicPr>
          <p:cNvPr id="4" name="Picture 3"/>
          <p:cNvPicPr>
            <a:picLocks noChangeAspect="1"/>
          </p:cNvPicPr>
          <p:nvPr/>
        </p:nvPicPr>
        <p:blipFill>
          <a:blip r:embed="rId3"/>
          <a:stretch>
            <a:fillRect/>
          </a:stretch>
        </p:blipFill>
        <p:spPr>
          <a:xfrm>
            <a:off x="1066800" y="4051650"/>
            <a:ext cx="470312" cy="367950"/>
          </a:xfrm>
          <a:prstGeom prst="rect">
            <a:avLst/>
          </a:prstGeom>
        </p:spPr>
      </p:pic>
      <p:sp>
        <p:nvSpPr>
          <p:cNvPr id="9" name="TextBox 8"/>
          <p:cNvSpPr txBox="1"/>
          <p:nvPr/>
        </p:nvSpPr>
        <p:spPr>
          <a:xfrm>
            <a:off x="4038600" y="1414739"/>
            <a:ext cx="5105400" cy="1785104"/>
          </a:xfrm>
          <a:prstGeom prst="rect">
            <a:avLst/>
          </a:prstGeom>
          <a:noFill/>
        </p:spPr>
        <p:txBody>
          <a:bodyPr wrap="square" rtlCol="0">
            <a:spAutoFit/>
          </a:bodyPr>
          <a:lstStyle/>
          <a:p>
            <a:r>
              <a:rPr lang="en-US" sz="2000" b="1" dirty="0" smtClean="0">
                <a:solidFill>
                  <a:srgbClr val="00B0F0"/>
                </a:solidFill>
              </a:rPr>
              <a:t>For Five Question </a:t>
            </a:r>
            <a:r>
              <a:rPr lang="en-US" sz="2000" b="1" dirty="0">
                <a:solidFill>
                  <a:srgbClr val="00B0F0"/>
                </a:solidFill>
              </a:rPr>
              <a:t>A</a:t>
            </a:r>
            <a:r>
              <a:rPr lang="en-US" sz="2000" b="1" dirty="0" smtClean="0">
                <a:solidFill>
                  <a:srgbClr val="00B0F0"/>
                </a:solidFill>
              </a:rPr>
              <a:t>ssessment:</a:t>
            </a:r>
          </a:p>
          <a:p>
            <a:pPr marL="285750" indent="-285750">
              <a:buFont typeface="Arial" panose="020B0604020202020204" pitchFamily="34" charset="0"/>
              <a:buChar char="•"/>
            </a:pPr>
            <a:r>
              <a:rPr lang="en-US" b="1" dirty="0" smtClean="0">
                <a:solidFill>
                  <a:schemeClr val="bg1"/>
                </a:solidFill>
              </a:rPr>
              <a:t>Students Demonstrated significant increase, understanding</a:t>
            </a:r>
          </a:p>
          <a:p>
            <a:pPr marL="285750" indent="-285750">
              <a:buFont typeface="Arial" panose="020B0604020202020204" pitchFamily="34" charset="0"/>
              <a:buChar char="•"/>
            </a:pPr>
            <a:r>
              <a:rPr lang="en-US" b="1" dirty="0" smtClean="0">
                <a:solidFill>
                  <a:schemeClr val="bg1"/>
                </a:solidFill>
              </a:rPr>
              <a:t>Calculating Co-terminal Angles</a:t>
            </a:r>
          </a:p>
          <a:p>
            <a:pPr marL="285750" indent="-285750">
              <a:buFont typeface="Arial" panose="020B0604020202020204" pitchFamily="34" charset="0"/>
              <a:buChar char="•"/>
            </a:pPr>
            <a:r>
              <a:rPr lang="en-US" b="1" dirty="0" smtClean="0">
                <a:solidFill>
                  <a:schemeClr val="bg1"/>
                </a:solidFill>
              </a:rPr>
              <a:t>Identifying engineering systems from design parameters in trigonometry </a:t>
            </a:r>
          </a:p>
        </p:txBody>
      </p:sp>
      <p:graphicFrame>
        <p:nvGraphicFramePr>
          <p:cNvPr id="14" name="Chart 13"/>
          <p:cNvGraphicFramePr>
            <a:graphicFrameLocks/>
          </p:cNvGraphicFramePr>
          <p:nvPr>
            <p:extLst>
              <p:ext uri="{D42A27DB-BD31-4B8C-83A1-F6EECF244321}">
                <p14:modId xmlns:p14="http://schemas.microsoft.com/office/powerpoint/2010/main" val="2728483021"/>
              </p:ext>
            </p:extLst>
          </p:nvPr>
        </p:nvGraphicFramePr>
        <p:xfrm>
          <a:off x="4724400" y="3429000"/>
          <a:ext cx="4028049" cy="28063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653989820"/>
              </p:ext>
            </p:extLst>
          </p:nvPr>
        </p:nvGraphicFramePr>
        <p:xfrm>
          <a:off x="93676" y="860246"/>
          <a:ext cx="3792524" cy="23947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8065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EB0568"/>
                </a:solidFill>
              </a:rPr>
              <a:t>Activity in Action</a:t>
            </a:r>
            <a:r>
              <a:rPr lang="en-US" sz="3600" dirty="0" smtClean="0">
                <a:solidFill>
                  <a:srgbClr val="FFFF00"/>
                </a:solidFill>
              </a:rPr>
              <a:t>  </a:t>
            </a:r>
            <a:endParaRPr lang="en-US" sz="3600" dirty="0">
              <a:solidFill>
                <a:srgbClr val="FFFF00"/>
              </a:solidFill>
            </a:endParaRPr>
          </a:p>
        </p:txBody>
      </p:sp>
      <p:pic>
        <p:nvPicPr>
          <p:cNvPr id="4" name="Picture 3"/>
          <p:cNvPicPr>
            <a:picLocks noChangeAspect="1"/>
          </p:cNvPicPr>
          <p:nvPr/>
        </p:nvPicPr>
        <p:blipFill>
          <a:blip r:embed="rId3"/>
          <a:stretch>
            <a:fillRect/>
          </a:stretch>
        </p:blipFill>
        <p:spPr>
          <a:xfrm>
            <a:off x="1066800" y="4051650"/>
            <a:ext cx="470312" cy="367950"/>
          </a:xfrm>
          <a:prstGeom prst="rect">
            <a:avLst/>
          </a:prstGeom>
        </p:spPr>
      </p:pic>
      <p:pic>
        <p:nvPicPr>
          <p:cNvPr id="8" name="Picture 7"/>
          <p:cNvPicPr>
            <a:picLocks noChangeAspect="1"/>
          </p:cNvPicPr>
          <p:nvPr/>
        </p:nvPicPr>
        <p:blipFill>
          <a:blip r:embed="rId4"/>
          <a:stretch>
            <a:fillRect/>
          </a:stretch>
        </p:blipFill>
        <p:spPr>
          <a:xfrm>
            <a:off x="533400" y="846138"/>
            <a:ext cx="2372721" cy="1884219"/>
          </a:xfrm>
          <a:prstGeom prst="rect">
            <a:avLst/>
          </a:prstGeom>
          <a:ln>
            <a:noFill/>
          </a:ln>
          <a:effectLst>
            <a:softEdge rad="112500"/>
          </a:effectLst>
        </p:spPr>
      </p:pic>
      <p:sp>
        <p:nvSpPr>
          <p:cNvPr id="3" name="Rectangle 2"/>
          <p:cNvSpPr/>
          <p:nvPr/>
        </p:nvSpPr>
        <p:spPr>
          <a:xfrm>
            <a:off x="3771900" y="1351388"/>
            <a:ext cx="4572000" cy="2031325"/>
          </a:xfrm>
          <a:prstGeom prst="rect">
            <a:avLst/>
          </a:prstGeom>
          <a:solidFill>
            <a:srgbClr val="EB0568"/>
          </a:solidFill>
        </p:spPr>
        <p:txBody>
          <a:bodyPr>
            <a:spAutoFit/>
          </a:bodyPr>
          <a:lstStyle/>
          <a:p>
            <a:r>
              <a:rPr lang="en-US" dirty="0"/>
              <a:t>You are enjoying your favorite sitcom on the couch and want your  STARBUCKS CUP that is just beyond your reach. Luckily your robotic arm is there to help.  how will you get your latte? you Need to program a </a:t>
            </a:r>
            <a:r>
              <a:rPr lang="en-US" b="1" dirty="0">
                <a:solidFill>
                  <a:srgbClr val="FFFF00"/>
                </a:solidFill>
              </a:rPr>
              <a:t>NEGATIVE co-terminal angle</a:t>
            </a:r>
            <a:r>
              <a:rPr lang="en-US" dirty="0"/>
              <a:t> for A </a:t>
            </a:r>
            <a:r>
              <a:rPr lang="en-US" b="1" dirty="0">
                <a:solidFill>
                  <a:srgbClr val="00B0F0"/>
                </a:solidFill>
              </a:rPr>
              <a:t>30 degrees reference angle </a:t>
            </a:r>
            <a:r>
              <a:rPr lang="en-US" dirty="0"/>
              <a:t>TO REACH THE LATTE.</a:t>
            </a:r>
          </a:p>
        </p:txBody>
      </p:sp>
      <p:pic>
        <p:nvPicPr>
          <p:cNvPr id="6" name="Picture 5"/>
          <p:cNvPicPr>
            <a:picLocks noChangeAspect="1"/>
          </p:cNvPicPr>
          <p:nvPr/>
        </p:nvPicPr>
        <p:blipFill>
          <a:blip r:embed="rId5"/>
          <a:stretch>
            <a:fillRect/>
          </a:stretch>
        </p:blipFill>
        <p:spPr>
          <a:xfrm>
            <a:off x="4953000" y="4083302"/>
            <a:ext cx="1666875" cy="1304925"/>
          </a:xfrm>
          <a:prstGeom prst="rect">
            <a:avLst/>
          </a:prstGeom>
        </p:spPr>
      </p:pic>
      <p:pic>
        <p:nvPicPr>
          <p:cNvPr id="7" name="Picture 6"/>
          <p:cNvPicPr>
            <a:picLocks noChangeAspect="1"/>
          </p:cNvPicPr>
          <p:nvPr/>
        </p:nvPicPr>
        <p:blipFill>
          <a:blip r:embed="rId6"/>
          <a:stretch>
            <a:fillRect/>
          </a:stretch>
        </p:blipFill>
        <p:spPr>
          <a:xfrm>
            <a:off x="6477000" y="3962400"/>
            <a:ext cx="2514600" cy="1838325"/>
          </a:xfrm>
          <a:prstGeom prst="rect">
            <a:avLst/>
          </a:prstGeom>
        </p:spPr>
      </p:pic>
    </p:spTree>
    <p:extLst>
      <p:ext uri="{BB962C8B-B14F-4D97-AF65-F5344CB8AC3E}">
        <p14:creationId xmlns:p14="http://schemas.microsoft.com/office/powerpoint/2010/main" val="4039173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EB0568"/>
                </a:solidFill>
              </a:rPr>
              <a:t>Reflection on Student Learning</a:t>
            </a:r>
            <a:endParaRPr lang="en-US" sz="2800" dirty="0">
              <a:solidFill>
                <a:srgbClr val="FFFF00"/>
              </a:solidFill>
            </a:endParaRPr>
          </a:p>
        </p:txBody>
      </p:sp>
      <p:sp>
        <p:nvSpPr>
          <p:cNvPr id="3" name="Content Placeholder 2"/>
          <p:cNvSpPr>
            <a:spLocks noGrp="1"/>
          </p:cNvSpPr>
          <p:nvPr>
            <p:ph idx="1"/>
          </p:nvPr>
        </p:nvSpPr>
        <p:spPr/>
        <p:txBody>
          <a:bodyPr>
            <a:normAutofit/>
          </a:bodyPr>
          <a:lstStyle/>
          <a:p>
            <a:pPr lvl="1"/>
            <a:r>
              <a:rPr lang="en-US" sz="2400" dirty="0" smtClean="0">
                <a:solidFill>
                  <a:schemeClr val="bg1"/>
                </a:solidFill>
              </a:rPr>
              <a:t>Give pre- assessment individually</a:t>
            </a:r>
          </a:p>
          <a:p>
            <a:pPr lvl="1"/>
            <a:r>
              <a:rPr lang="en-US" sz="2400" dirty="0" smtClean="0">
                <a:solidFill>
                  <a:schemeClr val="bg1"/>
                </a:solidFill>
              </a:rPr>
              <a:t>Students responded well to opportunity for engineering applications</a:t>
            </a:r>
          </a:p>
          <a:p>
            <a:pPr lvl="1"/>
            <a:r>
              <a:rPr lang="en-US" sz="2400" dirty="0" smtClean="0">
                <a:solidFill>
                  <a:schemeClr val="bg1"/>
                </a:solidFill>
              </a:rPr>
              <a:t>Increased interest in S.T.E.M.</a:t>
            </a:r>
          </a:p>
          <a:p>
            <a:pPr lvl="1"/>
            <a:r>
              <a:rPr lang="en-US" sz="2400" dirty="0" smtClean="0">
                <a:solidFill>
                  <a:schemeClr val="bg1"/>
                </a:solidFill>
              </a:rPr>
              <a:t>Recalled definitions and applications for S.T.E.M.  more clearly </a:t>
            </a:r>
          </a:p>
          <a:p>
            <a:pPr lvl="1"/>
            <a:r>
              <a:rPr lang="en-US" sz="2400" dirty="0" smtClean="0">
                <a:solidFill>
                  <a:schemeClr val="bg1"/>
                </a:solidFill>
              </a:rPr>
              <a:t>Need further opportunity for designing systems</a:t>
            </a:r>
          </a:p>
          <a:p>
            <a:pPr lvl="1"/>
            <a:r>
              <a:rPr lang="en-US" sz="2400" dirty="0" smtClean="0">
                <a:solidFill>
                  <a:schemeClr val="bg1"/>
                </a:solidFill>
              </a:rPr>
              <a:t>Rephrase design question </a:t>
            </a:r>
          </a:p>
          <a:p>
            <a:pPr marL="457200" lvl="1" indent="0">
              <a:buNone/>
            </a:pPr>
            <a:endParaRPr lang="en-US" sz="2400" dirty="0" smtClean="0">
              <a:solidFill>
                <a:schemeClr val="bg1"/>
              </a:solidFill>
            </a:endParaRPr>
          </a:p>
          <a:p>
            <a:pPr lvl="1"/>
            <a:endParaRPr lang="en-US" sz="2400" dirty="0" smtClean="0">
              <a:solidFill>
                <a:schemeClr val="bg1"/>
              </a:solidFill>
            </a:endParaRPr>
          </a:p>
        </p:txBody>
      </p:sp>
      <p:pic>
        <p:nvPicPr>
          <p:cNvPr id="4" name="Picture 3"/>
          <p:cNvPicPr>
            <a:picLocks noChangeAspect="1"/>
          </p:cNvPicPr>
          <p:nvPr/>
        </p:nvPicPr>
        <p:blipFill>
          <a:blip r:embed="rId3"/>
          <a:stretch>
            <a:fillRect/>
          </a:stretch>
        </p:blipFill>
        <p:spPr>
          <a:xfrm>
            <a:off x="1066800" y="4051650"/>
            <a:ext cx="470312" cy="367950"/>
          </a:xfrm>
          <a:prstGeom prst="rect">
            <a:avLst/>
          </a:prstGeom>
        </p:spPr>
      </p:pic>
    </p:spTree>
    <p:extLst>
      <p:ext uri="{BB962C8B-B14F-4D97-AF65-F5344CB8AC3E}">
        <p14:creationId xmlns:p14="http://schemas.microsoft.com/office/powerpoint/2010/main" val="128165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Science-Laboratory-PowerPoint-Template-27450</Template>
  <TotalTime>3285</TotalTime>
  <Words>392</Words>
  <Application>Microsoft Office PowerPoint</Application>
  <PresentationFormat>On-screen Show (4:3)</PresentationFormat>
  <Paragraphs>61</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Real Life Applications of Trigonometry: Pre-Calculus Class Academic Content Standards </vt:lpstr>
      <vt:lpstr>Real Life Applications of Trigonometry </vt:lpstr>
      <vt:lpstr>Real Life Applications of Trigonometry: ACS </vt:lpstr>
      <vt:lpstr>Evidence of Student Learning: Data Analysis  </vt:lpstr>
      <vt:lpstr>Activity in Action  </vt:lpstr>
      <vt:lpstr>Reflection on Student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Temiloluwa Adeniyi</dc:creator>
  <cp:lastModifiedBy>Debora A Liberi</cp:lastModifiedBy>
  <cp:revision>48</cp:revision>
  <dcterms:created xsi:type="dcterms:W3CDTF">2016-03-16T17:47:03Z</dcterms:created>
  <dcterms:modified xsi:type="dcterms:W3CDTF">2016-03-30T14:01:40Z</dcterms:modified>
</cp:coreProperties>
</file>